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um.com/adventures-in-consumer-technology/the-psychological-appeal-of-blockchain-technology-2998a3663775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419"/>
              <a:t>https://www.reddit.com/r/Bitcoin/comments/3g4g6a/bitcoin_compared_with_traditional_banking_and/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419" u="sng">
                <a:solidFill>
                  <a:schemeClr val="hlink"/>
                </a:solidFill>
                <a:hlinkClick r:id="rId2"/>
              </a:rPr>
              <a:t>https://medium.com/adventures-in-consumer-technology/the-psychological-appeal-of-blockchain-technology-2998a3663775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419"/>
              <a:t>Date. Certifica que la transaccion sucedió en ese momento</a:t>
            </a:r>
          </a:p>
          <a:p>
            <a:pPr lvl="0">
              <a:spcBef>
                <a:spcPts val="0"/>
              </a:spcBef>
              <a:buNone/>
            </a:pPr>
            <a:r>
              <a:rPr lang="es-419"/>
              <a:t>ID. Autenticación, firma digital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tex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4800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6629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s-419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hape 19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20" name="Shape 20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Shape 2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t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s-419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6770561" cy="10757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4800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6629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s-419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" name="Shape 31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" name="Shape 32"/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/>
          <p:nvPr>
            <p:ph type="ctrTitle"/>
          </p:nvPr>
        </p:nvSpPr>
        <p:spPr>
          <a:xfrm>
            <a:off x="717850" y="1022025"/>
            <a:ext cx="7801500" cy="1199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-419" sz="3600">
                <a:solidFill>
                  <a:srgbClr val="000000"/>
                </a:solidFill>
              </a:rPr>
              <a:t>Cadenas de Bloques y Contratos Inteligentes</a:t>
            </a:r>
          </a:p>
        </p:txBody>
      </p:sp>
      <p:sp>
        <p:nvSpPr>
          <p:cNvPr id="34" name="Shape 34"/>
          <p:cNvSpPr txBox="1"/>
          <p:nvPr>
            <p:ph idx="1" type="subTitle"/>
          </p:nvPr>
        </p:nvSpPr>
        <p:spPr>
          <a:xfrm>
            <a:off x="3001400" y="3225925"/>
            <a:ext cx="5369100" cy="179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s-419">
                <a:solidFill>
                  <a:srgbClr val="000000"/>
                </a:solidFill>
              </a:rPr>
              <a:t>M. en I.A. José Luis Jiménez Andrade</a:t>
            </a:r>
          </a:p>
          <a:p>
            <a:pPr lvl="0" rtl="0" algn="l">
              <a:spcBef>
                <a:spcPts val="0"/>
              </a:spcBef>
              <a:buNone/>
            </a:pPr>
            <a:r>
              <a:rPr b="1" lang="es-419" sz="1800">
                <a:solidFill>
                  <a:srgbClr val="000000"/>
                </a:solidFill>
              </a:rPr>
              <a:t>Laboratorio de Dinámica no Lineal</a:t>
            </a:r>
          </a:p>
          <a:p>
            <a:pPr lvl="0" rtl="0" algn="l">
              <a:spcBef>
                <a:spcPts val="0"/>
              </a:spcBef>
              <a:buNone/>
            </a:pPr>
            <a:r>
              <a:rPr b="1" lang="es-419" sz="1800">
                <a:solidFill>
                  <a:srgbClr val="000000"/>
                </a:solidFill>
              </a:rPr>
              <a:t>Matemáticas, Facultad de ciencias</a:t>
            </a:r>
          </a:p>
          <a:p>
            <a:pPr lvl="0" rtl="0" algn="l">
              <a:spcBef>
                <a:spcPts val="0"/>
              </a:spcBef>
              <a:buNone/>
            </a:pPr>
            <a:r>
              <a:rPr b="1" lang="es-419" sz="1800">
                <a:solidFill>
                  <a:srgbClr val="000000"/>
                </a:solidFill>
              </a:rPr>
              <a:t>UNAM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35" name="Shape 35"/>
          <p:cNvSpPr txBox="1"/>
          <p:nvPr>
            <p:ph type="ctrTitle"/>
          </p:nvPr>
        </p:nvSpPr>
        <p:spPr>
          <a:xfrm>
            <a:off x="839025" y="2147950"/>
            <a:ext cx="7801500" cy="7050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-419" sz="2400">
                <a:solidFill>
                  <a:srgbClr val="000000"/>
                </a:solidFill>
              </a:rPr>
              <a:t>Seminario del Laboratorio de Cómputo Científico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206" y="0"/>
            <a:ext cx="765758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419"/>
              <a:t>Registros encadenados inalterables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13" y="2184813"/>
            <a:ext cx="7934325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4495"/>
            <a:ext cx="9143999" cy="3726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419"/>
              <a:t>Almacenamiento </a:t>
            </a:r>
            <a:r>
              <a:rPr lang="es-419"/>
              <a:t>descentralizado</a:t>
            </a:r>
          </a:p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900" y="1077898"/>
            <a:ext cx="4428461" cy="35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62" y="300038"/>
            <a:ext cx="5800725" cy="45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6277250" y="1214925"/>
            <a:ext cx="2647200" cy="1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419" sz="3600"/>
              <a:t>Protocolo de consenso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866" y="0"/>
            <a:ext cx="846426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356" y="0"/>
            <a:ext cx="630928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724" y="0"/>
            <a:ext cx="5734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55" y="0"/>
            <a:ext cx="65488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058" y="0"/>
            <a:ext cx="69498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07" y="0"/>
            <a:ext cx="859098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712" y="0"/>
            <a:ext cx="69145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525" y="719138"/>
            <a:ext cx="7143750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867600" y="887150"/>
            <a:ext cx="7883100" cy="2161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419"/>
              <a:t>Contratos Inteligentes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473" y="1628075"/>
            <a:ext cx="5583348" cy="334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67" y="0"/>
            <a:ext cx="77230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50" y="1788421"/>
            <a:ext cx="4035675" cy="25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225" y="2160225"/>
            <a:ext cx="3049575" cy="1634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Shape 205"/>
          <p:cNvCxnSpPr/>
          <p:nvPr/>
        </p:nvCxnSpPr>
        <p:spPr>
          <a:xfrm>
            <a:off x="4435725" y="3030912"/>
            <a:ext cx="920700" cy="2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200" y="1200150"/>
            <a:ext cx="3167424" cy="79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201" y="1995575"/>
            <a:ext cx="3167425" cy="22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48497"/>
            <a:ext cx="3507655" cy="3394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Shape 215"/>
          <p:cNvCxnSpPr/>
          <p:nvPr/>
        </p:nvCxnSpPr>
        <p:spPr>
          <a:xfrm>
            <a:off x="4090375" y="2954225"/>
            <a:ext cx="997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850" y="1534650"/>
            <a:ext cx="4693149" cy="33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200151"/>
            <a:ext cx="3646550" cy="14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98450"/>
            <a:ext cx="3687331" cy="244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340" y="0"/>
            <a:ext cx="64693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428" y="0"/>
            <a:ext cx="73391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209550" lvl="0" marL="342900" rtl="0" algn="l">
              <a:spcBef>
                <a:spcPts val="64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s-419" sz="3200"/>
              <a:t>Almacenamiento</a:t>
            </a:r>
          </a:p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077" y="1200150"/>
            <a:ext cx="4025344" cy="394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0"/>
            <a:ext cx="66822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6790875" y="887150"/>
            <a:ext cx="2353200" cy="24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419" sz="30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i="1" lang="es-419" sz="3000">
                <a:solidFill>
                  <a:srgbClr val="222222"/>
                </a:solidFill>
                <a:highlight>
                  <a:srgbClr val="FFFFFF"/>
                </a:highlight>
              </a:rPr>
              <a:t>Zero Knowledge Proof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12250"/>
            <a:ext cx="4744578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6544" y="3926144"/>
            <a:ext cx="2250575" cy="99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419"/>
              <a:t>Gracias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288" y="923925"/>
            <a:ext cx="6372225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9075" y="971950"/>
            <a:ext cx="5038600" cy="36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1850" y="127995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88" y="2037175"/>
            <a:ext cx="3400425" cy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175" y="1421025"/>
            <a:ext cx="40576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75" y="1200150"/>
            <a:ext cx="3905019" cy="35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1763712" y="411956"/>
            <a:ext cx="6923100" cy="4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55" y="0"/>
            <a:ext cx="76134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seño predeterminado">
  <a:themeElements>
    <a:clrScheme name="Diseño predeterminado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